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9" r:id="rId18"/>
    <p:sldId id="278" r:id="rId19"/>
    <p:sldId id="272" r:id="rId20"/>
    <p:sldId id="273" r:id="rId21"/>
    <p:sldId id="274" r:id="rId22"/>
    <p:sldId id="275" r:id="rId23"/>
    <p:sldId id="276" r:id="rId24"/>
    <p:sldId id="277" r:id="rId25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2532" autoAdjust="0"/>
  </p:normalViewPr>
  <p:slideViewPr>
    <p:cSldViewPr snapToGrid="0">
      <p:cViewPr varScale="1">
        <p:scale>
          <a:sx n="124" d="100"/>
          <a:sy n="124" d="100"/>
        </p:scale>
        <p:origin x="1224" y="10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Dear reviewers, let me introduce our work </a:t>
            </a:r>
            <a:r>
              <a:rPr lang="zh-CN" altLang="zh-CN" sz="1100" dirty="0"/>
              <a:t>Panoptic Segmentation-Based Attention for Image Captioning</a:t>
            </a:r>
            <a:r>
              <a:rPr lang="en-US" altLang="zh-CN" sz="1100" dirty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100" dirty="0"/>
              <a:t>This presentation includes 4 parts: 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altLang="zh-CN" sz="1100" dirty="0"/>
              <a:t>Our motivation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altLang="zh-CN" sz="1100" dirty="0"/>
              <a:t>A brief review of the previous image captioning methods.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1100" dirty="0"/>
              <a:t>Our method.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1100" dirty="0"/>
              <a:t>Experimental results.</a:t>
            </a: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4b05eabaab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4b05eabaab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zh-CN" dirty="0"/>
              <a:t>The detection-based attention methods take the feature from the corresponding rectangular regions of the feature map. For example, each image is encoded into a vector of shape (n, 512).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4db55053d6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4db55053d6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buNone/>
            </a:pPr>
            <a:r>
              <a:rPr lang="en-US" dirty="0"/>
              <a:t>However, </a:t>
            </a:r>
            <a:r>
              <a:rPr lang="en-US" altLang="zh-CN" sz="1100" b="0" i="0" u="none" strike="noStrike" cap="none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rectangular attention regions are not fine-grained as they contain irrelevant regions (e.g., background or overlapped regions) besides the object.</a:t>
            </a: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4b05eabaab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4b05eabaab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This is o</a:t>
            </a:r>
            <a:r>
              <a:rPr lang="en-US" dirty="0"/>
              <a:t>ur baseline </a:t>
            </a:r>
            <a:r>
              <a:rPr lang="en-US" dirty="0" err="1"/>
              <a:t>i</a:t>
            </a:r>
            <a:r>
              <a:rPr lang="zh-CN" altLang="zh-CN" dirty="0"/>
              <a:t>nstance segmentation-based attention mechanism</a:t>
            </a:r>
            <a:r>
              <a:rPr lang="en-US" altLang="zh-CN" dirty="0"/>
              <a:t>. This</a:t>
            </a:r>
            <a:r>
              <a:rPr lang="en-US" dirty="0"/>
              <a:t> method has more fine-grained attention regions compared with the detection-based attention method. The </a:t>
            </a:r>
            <a:r>
              <a:rPr lang="en-US" altLang="zh-CN" dirty="0"/>
              <a:t>fine-grained regions can better represent the overlapped objects. Each image is still encoded into a vector of shape (n, 512).</a:t>
            </a: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4db55053d6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4db55053d6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With the fine-grained attention regions, model </a:t>
            </a:r>
            <a:r>
              <a:rPr lang="en-US" altLang="zh-CN" sz="1100" b="0" i="0" u="none" strike="noStrike" cap="none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can avoid the negative impact of the background or overlapped regions.</a:t>
            </a: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4b05eabaab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4b05eabaab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zh-CN" dirty="0"/>
              <a:t>This is our full model. In this model, we not only has more fine-grained attention regions but also incorporates scene information, which haves better representations of images.</a:t>
            </a:r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4db55053d6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4db55053d6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buNone/>
            </a:pPr>
            <a:r>
              <a:rPr lang="en-US" altLang="zh-CN" sz="1100" b="0" i="0" u="none" strike="noStrike" cap="none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Scene regions play an important role in the image captioning task as they provide the context information to the model.</a:t>
            </a:r>
            <a:endParaRPr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4db55053d6_0_1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4db55053d6_0_1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buNone/>
            </a:pPr>
            <a:r>
              <a:rPr lang="en-US" altLang="zh-CN" sz="1100" b="0" i="0" u="none" strike="noStrike" cap="none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This is an overview of our proposed method. Given an image, we first generate segmentation regions of the image and use a convolutional neural network to extract the segmentation-region features. For readability, we have applied a color map to each segment. The segmentation-region features are then fed to the LSTM to generate the captions.</a:t>
            </a:r>
            <a:endParaRPr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US" altLang="zh-CN" dirty="0"/>
              <a:t>Next, I will introduce how to extract image features. Given a set of segmentation masks and feature map of the image, the feature of segmentation regions are obtained by element-wise multiplication.</a:t>
            </a:r>
          </a:p>
        </p:txBody>
      </p:sp>
    </p:spTree>
    <p:extLst>
      <p:ext uri="{BB962C8B-B14F-4D97-AF65-F5344CB8AC3E}">
        <p14:creationId xmlns:p14="http://schemas.microsoft.com/office/powerpoint/2010/main" val="7459215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58750" indent="0">
                  <a:buNone/>
                </a:pPr>
                <a:r>
                  <a:rPr lang="en-US" altLang="zh-CN" dirty="0"/>
                  <a:t>Here is our model architecture.</a:t>
                </a:r>
                <a:r>
                  <a:rPr lang="en-US" altLang="zh-CN" baseline="0" dirty="0"/>
                  <a:t> </a:t>
                </a:r>
                <a:r>
                  <a:rPr lang="en-US" altLang="zh-CN" baseline="0"/>
                  <a:t>O</a:t>
                </a:r>
                <a:r>
                  <a:rPr lang="en-US" altLang="zh-CN"/>
                  <a:t>ur </a:t>
                </a:r>
                <a:r>
                  <a:rPr lang="en-US" altLang="zh-CN" dirty="0"/>
                  <a:t>model consists of two LSTMs and a dual-attention module to process features form foreground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en-US" altLang="zh-CN" dirty="0"/>
                  <a:t>) and background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p>
                    </m:sSup>
                  </m:oMath>
                </a14:m>
                <a:r>
                  <a:rPr lang="en-US" altLang="zh-CN" dirty="0"/>
                  <a:t>) segmentation regions.</a:t>
                </a:r>
                <a:endParaRPr lang="zh-CN" altLang="en-US" dirty="0"/>
              </a:p>
            </p:txBody>
          </p:sp>
        </mc:Choice>
        <mc:Fallback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58750" indent="0">
                  <a:buNone/>
                </a:pPr>
                <a:r>
                  <a:rPr lang="en-US" altLang="zh-CN" dirty="0"/>
                  <a:t>Here is our model architecture.</a:t>
                </a:r>
                <a:r>
                  <a:rPr lang="en-US" altLang="zh-CN" baseline="0" dirty="0"/>
                  <a:t> </a:t>
                </a:r>
                <a:r>
                  <a:rPr lang="en-US" altLang="zh-CN" baseline="0"/>
                  <a:t>O</a:t>
                </a:r>
                <a:r>
                  <a:rPr lang="en-US" altLang="zh-CN"/>
                  <a:t>ur </a:t>
                </a:r>
                <a:r>
                  <a:rPr lang="en-US" altLang="zh-CN" dirty="0"/>
                  <a:t>model consists of two LSTMs and a dual-attention module to process features form foreground (</a:t>
                </a:r>
                <a:r>
                  <a:rPr lang="en-US" altLang="zh-CN" b="0" i="0">
                    <a:latin typeface="Cambria Math" panose="02040503050406030204" pitchFamily="18" charset="0"/>
                  </a:rPr>
                  <a:t>𝑣^𝑡</a:t>
                </a:r>
                <a:r>
                  <a:rPr lang="en-US" altLang="zh-CN" dirty="0"/>
                  <a:t>) and background (</a:t>
                </a:r>
                <a:r>
                  <a:rPr lang="en-US" altLang="zh-CN" b="0" i="0">
                    <a:latin typeface="Cambria Math" panose="02040503050406030204" pitchFamily="18" charset="0"/>
                  </a:rPr>
                  <a:t>𝑣^𝑠</a:t>
                </a:r>
                <a:r>
                  <a:rPr lang="en-US" altLang="zh-CN" dirty="0"/>
                  <a:t>) segmentation regions.</a:t>
                </a:r>
                <a:endParaRPr lang="zh-CN" altLang="en-US" dirty="0"/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1959689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4db55053d6_0_1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4db55053d6_0_1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This is the evaluation result on MSCOCO offline test set. Our method </a:t>
            </a:r>
            <a:r>
              <a:rPr lang="en-US" altLang="zh-CN" sz="1100" b="0" i="0" u="none" strike="noStrike" cap="none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achieves competitive performance against state-of-the-art methods.</a:t>
            </a: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4b05eabaab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4b05eabaab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Our motivation is </a:t>
            </a:r>
            <a:r>
              <a:rPr lang="en-US" sz="1100" dirty="0"/>
              <a:t>t</a:t>
            </a:r>
            <a:r>
              <a:rPr lang="zh-CN" altLang="zh-CN" sz="1100" dirty="0"/>
              <a:t>o develop a fine-grained attention mechanism</a:t>
            </a:r>
            <a:r>
              <a:rPr lang="en-US" altLang="zh-CN" sz="1100" dirty="0"/>
              <a:t>, which can better represent images.</a:t>
            </a: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4db55053d6_0_2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4db55053d6_0_2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 this figure, captions within the interval with a score from 0 to 1 are not accurate enough to describe the images. In the interval with a score from 1 to 3, captions can accurately describe the images. The above results indicate the advantages of using the segmentation features and the stuff regions in our method.</a:t>
            </a:r>
            <a:endParaRPr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4db55055be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4db55055be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100" b="0" i="0" u="none" strike="noStrike" cap="none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With the fine-grained segmentation attention region, model is better at handling densely annotated images as the segmentation-region features do not overlap with each other.</a:t>
            </a:r>
            <a:endParaRPr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4db55055be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4db55055be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buNone/>
            </a:pPr>
            <a:r>
              <a:rPr lang="en-US" altLang="zh-CN" sz="1100" b="0" i="0" u="none" strike="noStrike" cap="none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With the aid of stuff regions, model can generate captions with richer context information.</a:t>
            </a:r>
            <a:endParaRPr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7a74477bb1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7a74477bb1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433119840d_3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433119840d_3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4b05eab54b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4b05eab54b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Before we introduce the previous image captioning method, we first briefly introduce the encoder-decoder framework which is commonly used in image captioning.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4db55053d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4db55053d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zh-CN" dirty="0"/>
              <a:t>In this framework, i</a:t>
            </a:r>
            <a:r>
              <a:rPr lang="en-US" dirty="0"/>
              <a:t>mages are encoded into features vectors, which are then loaded by LSTM to generate captions.</a:t>
            </a: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4db55053d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4db55053d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Now we will review the development of the attention mechanisms in image captioning.</a:t>
            </a: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4b05eabaab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4b05eabaab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Early methods take the features from fully-connected layer to represent images. For example, each image is encoded into a vector of shape (1,512).</a:t>
            </a: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4db55053d6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4db55053d6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However, such representation lacks the spatial information of the images.</a:t>
            </a: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4b05eabaa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4b05eabaa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zh-CN" dirty="0"/>
              <a:t>The first attention-based method takes the features from the last convolutional layer to represent images. For example, each image is encoded into a vector of shape (14, 14 , 512).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4db55053d6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4db55053d6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100" b="0" dirty="0"/>
              <a:t>However, such representation </a:t>
            </a:r>
            <a:r>
              <a:rPr lang="zh-CN" altLang="zh-CN" sz="1100" b="0" dirty="0"/>
              <a:t>does not correspond to the content of the images</a:t>
            </a:r>
            <a:r>
              <a:rPr lang="en-US" altLang="zh-CN" sz="1100" b="0" dirty="0"/>
              <a:t>.</a:t>
            </a:r>
            <a:endParaRPr b="0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196200" y="1596175"/>
            <a:ext cx="8751600" cy="128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600" dirty="0"/>
              <a:t>Panoptic Segmentation-Based Attention for Image Captioning</a:t>
            </a:r>
            <a:endParaRPr sz="36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/>
              <a:t>Detection-based attention mechanism</a:t>
            </a:r>
            <a:endParaRPr/>
          </a:p>
        </p:txBody>
      </p:sp>
      <p:pic>
        <p:nvPicPr>
          <p:cNvPr id="109" name="Google Shape;10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77025"/>
            <a:ext cx="6824301" cy="3714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Detection-based attention mechanism</a:t>
            </a:r>
            <a:endParaRPr/>
          </a:p>
        </p:txBody>
      </p:sp>
      <p:pic>
        <p:nvPicPr>
          <p:cNvPr id="115" name="Google Shape;11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77025"/>
            <a:ext cx="6824301" cy="3714074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3"/>
          <p:cNvSpPr txBox="1">
            <a:spLocks noGrp="1"/>
          </p:cNvSpPr>
          <p:nvPr>
            <p:ph type="title"/>
          </p:nvPr>
        </p:nvSpPr>
        <p:spPr>
          <a:xfrm>
            <a:off x="3600125" y="941525"/>
            <a:ext cx="5274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400"/>
              <a:t>The retangular attention regions contain </a:t>
            </a:r>
            <a:r>
              <a:rPr lang="zh-CN" sz="2400" b="1"/>
              <a:t>irrelevant</a:t>
            </a:r>
            <a:r>
              <a:rPr lang="zh-CN" sz="2400"/>
              <a:t> regions</a:t>
            </a:r>
            <a:endParaRPr sz="24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4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b="1" dirty="0"/>
              <a:t>Ours</a:t>
            </a:r>
            <a:r>
              <a:rPr lang="zh-CN" dirty="0"/>
              <a:t>: Instance segmentation-based attention mechanism</a:t>
            </a:r>
            <a:endParaRPr dirty="0"/>
          </a:p>
        </p:txBody>
      </p:sp>
      <p:pic>
        <p:nvPicPr>
          <p:cNvPr id="122" name="Google Shape;12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77025"/>
            <a:ext cx="6824301" cy="3714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5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b="1"/>
              <a:t>Ours</a:t>
            </a:r>
            <a:r>
              <a:rPr lang="zh-CN"/>
              <a:t>: Instance segmentation-based attention mechanism</a:t>
            </a:r>
            <a:endParaRPr/>
          </a:p>
        </p:txBody>
      </p:sp>
      <p:pic>
        <p:nvPicPr>
          <p:cNvPr id="128" name="Google Shape;12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77025"/>
            <a:ext cx="6824301" cy="3714074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5"/>
          <p:cNvSpPr txBox="1">
            <a:spLocks noGrp="1"/>
          </p:cNvSpPr>
          <p:nvPr>
            <p:ph type="title"/>
          </p:nvPr>
        </p:nvSpPr>
        <p:spPr>
          <a:xfrm>
            <a:off x="3600125" y="941525"/>
            <a:ext cx="5274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400"/>
              <a:t>More fine-grained attention regions </a:t>
            </a:r>
            <a:r>
              <a:rPr lang="zh-CN" sz="2400" b="1"/>
              <a:t>without irrelevant regions.</a:t>
            </a:r>
            <a:endParaRPr sz="2400" b="1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77025"/>
            <a:ext cx="6450762" cy="3714075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6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02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b="1"/>
              <a:t>Ours</a:t>
            </a:r>
            <a:r>
              <a:rPr lang="zh-CN"/>
              <a:t>: Panoptic segmentation-based attention mechanism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77025"/>
            <a:ext cx="6450762" cy="3714075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7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02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b="1"/>
              <a:t>Ours</a:t>
            </a:r>
            <a:r>
              <a:rPr lang="zh-CN"/>
              <a:t>: Panoptic segmentation-based attention mechanism</a:t>
            </a:r>
            <a:endParaRPr/>
          </a:p>
        </p:txBody>
      </p:sp>
      <p:sp>
        <p:nvSpPr>
          <p:cNvPr id="142" name="Google Shape;142;p27"/>
          <p:cNvSpPr txBox="1">
            <a:spLocks noGrp="1"/>
          </p:cNvSpPr>
          <p:nvPr>
            <p:ph type="title"/>
          </p:nvPr>
        </p:nvSpPr>
        <p:spPr>
          <a:xfrm>
            <a:off x="3600125" y="895150"/>
            <a:ext cx="5274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400">
                <a:solidFill>
                  <a:srgbClr val="000000"/>
                </a:solidFill>
              </a:rPr>
              <a:t>Fine-grained attention regions </a:t>
            </a:r>
            <a:r>
              <a:rPr lang="zh-CN" sz="2400" b="1">
                <a:solidFill>
                  <a:srgbClr val="000000"/>
                </a:solidFill>
              </a:rPr>
              <a:t>including background</a:t>
            </a:r>
            <a:r>
              <a:rPr lang="zh-CN" sz="2400">
                <a:solidFill>
                  <a:srgbClr val="000000"/>
                </a:solidFill>
              </a:rPr>
              <a:t>.</a:t>
            </a:r>
            <a:endParaRPr sz="24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Illustration</a:t>
            </a:r>
            <a:r>
              <a:rPr lang="zh-CN" dirty="0"/>
              <a:t> of our method</a:t>
            </a:r>
            <a:endParaRPr dirty="0"/>
          </a:p>
        </p:txBody>
      </p:sp>
      <p:pic>
        <p:nvPicPr>
          <p:cNvPr id="148" name="Google Shape;14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9075" y="1064050"/>
            <a:ext cx="7105862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7AB7AD-0D55-47CE-A222-363A90424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Feature extraction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E8A2886-F92D-437D-B6F2-42B4544910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670" y="1017725"/>
            <a:ext cx="7960659" cy="4027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744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CBD20B-FEE3-4CA2-8D8D-135E31F09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Model architecture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5A19D13-1B19-482B-8016-4EFD6B379E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34708"/>
            <a:ext cx="9144000" cy="3674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4488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9"/>
          <p:cNvSpPr txBox="1">
            <a:spLocks noGrp="1"/>
          </p:cNvSpPr>
          <p:nvPr>
            <p:ph type="title"/>
          </p:nvPr>
        </p:nvSpPr>
        <p:spPr>
          <a:xfrm>
            <a:off x="165875" y="1003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Results</a:t>
            </a:r>
            <a:endParaRPr/>
          </a:p>
        </p:txBody>
      </p:sp>
      <p:pic>
        <p:nvPicPr>
          <p:cNvPr id="154" name="Google Shape;15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25450"/>
            <a:ext cx="8839200" cy="25004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>
            <a:spLocks noGrp="1"/>
          </p:cNvSpPr>
          <p:nvPr>
            <p:ph type="ctrTitle"/>
          </p:nvPr>
        </p:nvSpPr>
        <p:spPr>
          <a:xfrm>
            <a:off x="196200" y="1596175"/>
            <a:ext cx="8751600" cy="128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600" dirty="0"/>
              <a:t>Motivation:</a:t>
            </a:r>
            <a:endParaRPr sz="3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600" dirty="0"/>
              <a:t>To develop a fine-grained attention mechanism.</a:t>
            </a:r>
            <a:endParaRPr sz="36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0"/>
          <p:cNvSpPr txBox="1">
            <a:spLocks noGrp="1"/>
          </p:cNvSpPr>
          <p:nvPr>
            <p:ph type="title"/>
          </p:nvPr>
        </p:nvSpPr>
        <p:spPr>
          <a:xfrm>
            <a:off x="165875" y="1003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Results</a:t>
            </a:r>
            <a:endParaRPr/>
          </a:p>
        </p:txBody>
      </p:sp>
      <p:pic>
        <p:nvPicPr>
          <p:cNvPr id="160" name="Google Shape;16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3900" y="722575"/>
            <a:ext cx="5644543" cy="4165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1"/>
          <p:cNvSpPr txBox="1">
            <a:spLocks noGrp="1"/>
          </p:cNvSpPr>
          <p:nvPr>
            <p:ph type="title"/>
          </p:nvPr>
        </p:nvSpPr>
        <p:spPr>
          <a:xfrm>
            <a:off x="89675" y="1003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Results</a:t>
            </a:r>
            <a:endParaRPr/>
          </a:p>
        </p:txBody>
      </p:sp>
      <p:sp>
        <p:nvSpPr>
          <p:cNvPr id="166" name="Google Shape;166;p31"/>
          <p:cNvSpPr txBox="1">
            <a:spLocks noGrp="1"/>
          </p:cNvSpPr>
          <p:nvPr>
            <p:ph type="title"/>
          </p:nvPr>
        </p:nvSpPr>
        <p:spPr>
          <a:xfrm>
            <a:off x="261350" y="1132200"/>
            <a:ext cx="312927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400" dirty="0"/>
              <a:t>Baseline method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400" dirty="0"/>
              <a:t>VS.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400" dirty="0"/>
              <a:t>Instance segmentation-based attention method</a:t>
            </a:r>
            <a:endParaRPr sz="2400" dirty="0"/>
          </a:p>
        </p:txBody>
      </p:sp>
      <p:pic>
        <p:nvPicPr>
          <p:cNvPr id="167" name="Google Shape;16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8975" y="609825"/>
            <a:ext cx="5903600" cy="39238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2"/>
          <p:cNvSpPr txBox="1">
            <a:spLocks noGrp="1"/>
          </p:cNvSpPr>
          <p:nvPr>
            <p:ph type="title"/>
          </p:nvPr>
        </p:nvSpPr>
        <p:spPr>
          <a:xfrm>
            <a:off x="89675" y="1003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Results</a:t>
            </a:r>
            <a:endParaRPr/>
          </a:p>
        </p:txBody>
      </p:sp>
      <p:sp>
        <p:nvSpPr>
          <p:cNvPr id="173" name="Google Shape;173;p32"/>
          <p:cNvSpPr txBox="1">
            <a:spLocks noGrp="1"/>
          </p:cNvSpPr>
          <p:nvPr>
            <p:ph type="title"/>
          </p:nvPr>
        </p:nvSpPr>
        <p:spPr>
          <a:xfrm>
            <a:off x="108950" y="1132200"/>
            <a:ext cx="3161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400"/>
              <a:t>Instance segmentation-based attention method</a:t>
            </a: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400"/>
              <a:t>VS.</a:t>
            </a: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400"/>
              <a:t>Panoptic segmentation-based attention method</a:t>
            </a: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174" name="Google Shape;17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3050" y="0"/>
            <a:ext cx="486074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3"/>
          <p:cNvSpPr txBox="1">
            <a:spLocks noGrp="1"/>
          </p:cNvSpPr>
          <p:nvPr>
            <p:ph type="title"/>
          </p:nvPr>
        </p:nvSpPr>
        <p:spPr>
          <a:xfrm>
            <a:off x="165875" y="1003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References</a:t>
            </a:r>
            <a:endParaRPr/>
          </a:p>
        </p:txBody>
      </p:sp>
      <p:sp>
        <p:nvSpPr>
          <p:cNvPr id="180" name="Google Shape;180;p33"/>
          <p:cNvSpPr txBox="1"/>
          <p:nvPr/>
        </p:nvSpPr>
        <p:spPr>
          <a:xfrm>
            <a:off x="165925" y="1256475"/>
            <a:ext cx="8520600" cy="4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/>
              <a:t>[1] X. Chen, L. Ma,W. Jiang, J. Yao,W. Liu, Regularizing RNNs for caption generation by reconstructing the past with the present, in: Proceedings of the IEEE Conference on Computer Vision and Pattern Recognition, 2018.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[2] P. Dognin, I. Melnyk, Y. Mroueh, J. Ross, T. Sercu, Adversarial semantic alignment for improved image captions, in: Proceedings of the IEEE Conference on Computer Vision and Pattern Recognition, 2019, pp. 10463–10471.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[3] J. Gu, J. Cai, G. Wang, T. Chen, Stack-captioning: Coarse-to-fine learning for image captioning, in: Thirty-Second AAAI Conference on Artificial Intelligence, 2018.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[4] W. Jiang, L. Ma, X. Chen, H. Zhang, W. Liu, Learning to guide decoding for image captioning, in: Thirty-Second AAAI Conference on Artificial Intelligence, 2018.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[5] L. Zhou, Y. Zhang, Y.G. Jiang, T. Zhang, W. Fan, Re-caption: Saliency-enhanced image captioning through two-phase learning, IEEE Transactions on Image Processing 29 (2019) 694–709.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4"/>
          <p:cNvSpPr txBox="1">
            <a:spLocks noGrp="1"/>
          </p:cNvSpPr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End</a:t>
            </a:r>
            <a:endParaRPr/>
          </a:p>
        </p:txBody>
      </p:sp>
      <p:sp>
        <p:nvSpPr>
          <p:cNvPr id="186" name="Google Shape;186;p34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zh-CN"/>
              <a:t>Thank you for your time.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Encoder-decoder framework</a:t>
            </a:r>
            <a:endParaRPr/>
          </a:p>
        </p:txBody>
      </p:sp>
      <p:pic>
        <p:nvPicPr>
          <p:cNvPr id="65" name="Google Shape;6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338249"/>
            <a:ext cx="8596427" cy="3297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Encoder-decoder framework</a:t>
            </a:r>
            <a:endParaRPr/>
          </a:p>
        </p:txBody>
      </p:sp>
      <p:pic>
        <p:nvPicPr>
          <p:cNvPr id="71" name="Google Shape;7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338249"/>
            <a:ext cx="8596427" cy="3297176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6"/>
          <p:cNvSpPr txBox="1">
            <a:spLocks noGrp="1"/>
          </p:cNvSpPr>
          <p:nvPr>
            <p:ph type="title"/>
          </p:nvPr>
        </p:nvSpPr>
        <p:spPr>
          <a:xfrm>
            <a:off x="1855700" y="39961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Encode images into </a:t>
            </a:r>
            <a:r>
              <a:rPr lang="zh-CN" b="1"/>
              <a:t>features</a:t>
            </a:r>
            <a:r>
              <a:rPr lang="zh-CN"/>
              <a:t>.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7"/>
          <p:cNvSpPr txBox="1">
            <a:spLocks noGrp="1"/>
          </p:cNvSpPr>
          <p:nvPr>
            <p:ph type="ctrTitle"/>
          </p:nvPr>
        </p:nvSpPr>
        <p:spPr>
          <a:xfrm>
            <a:off x="867678" y="1721148"/>
            <a:ext cx="7408643" cy="128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000" dirty="0"/>
              <a:t>Roadmap of the development of the attention mechanisms</a:t>
            </a:r>
            <a:r>
              <a:rPr lang="en-US" altLang="zh-CN" sz="3000" dirty="0"/>
              <a:t> in image captioning</a:t>
            </a:r>
            <a:endParaRPr sz="30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Non-attention methods</a:t>
            </a:r>
            <a:endParaRPr/>
          </a:p>
        </p:txBody>
      </p:sp>
      <p:pic>
        <p:nvPicPr>
          <p:cNvPr id="83" name="Google Shape;8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77025"/>
            <a:ext cx="7996185" cy="3714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Non-attention methods</a:t>
            </a:r>
            <a:endParaRPr/>
          </a:p>
        </p:txBody>
      </p:sp>
      <p:pic>
        <p:nvPicPr>
          <p:cNvPr id="89" name="Google Shape;8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77025"/>
            <a:ext cx="7996185" cy="3714075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9"/>
          <p:cNvSpPr txBox="1">
            <a:spLocks noGrp="1"/>
          </p:cNvSpPr>
          <p:nvPr>
            <p:ph type="title"/>
          </p:nvPr>
        </p:nvSpPr>
        <p:spPr>
          <a:xfrm>
            <a:off x="4007625" y="10177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 b="1"/>
              <a:t>Missing spatial information</a:t>
            </a:r>
            <a:r>
              <a:rPr lang="zh-CN" sz="1800"/>
              <a:t> of the images</a:t>
            </a:r>
            <a:endParaRPr sz="18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Spatial attention mechanism</a:t>
            </a:r>
            <a:endParaRPr/>
          </a:p>
        </p:txBody>
      </p:sp>
      <p:pic>
        <p:nvPicPr>
          <p:cNvPr id="96" name="Google Shape;9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77025"/>
            <a:ext cx="6824301" cy="3714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/>
              <a:t>Spatial attention mechanism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2" name="Google Shape;10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77025"/>
            <a:ext cx="6824301" cy="3714074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21"/>
          <p:cNvSpPr txBox="1">
            <a:spLocks noGrp="1"/>
          </p:cNvSpPr>
          <p:nvPr>
            <p:ph type="title"/>
          </p:nvPr>
        </p:nvSpPr>
        <p:spPr>
          <a:xfrm>
            <a:off x="3362700" y="1017725"/>
            <a:ext cx="546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 dirty="0"/>
              <a:t>The uniform grid </a:t>
            </a:r>
            <a:r>
              <a:rPr lang="zh-CN" sz="1800" b="1" dirty="0"/>
              <a:t>does not correspond to the content of the images</a:t>
            </a:r>
            <a:endParaRPr sz="18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50</TotalTime>
  <Words>1075</Words>
  <Application>Microsoft Office PowerPoint</Application>
  <PresentationFormat>全屏显示(16:9)</PresentationFormat>
  <Paragraphs>74</Paragraphs>
  <Slides>24</Slides>
  <Notes>24</Notes>
  <HiddenSlides>0</HiddenSlides>
  <MMClips>0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27" baseType="lpstr">
      <vt:lpstr>Arial</vt:lpstr>
      <vt:lpstr>Cambria Math</vt:lpstr>
      <vt:lpstr>Simple Light</vt:lpstr>
      <vt:lpstr>Panoptic Segmentation-Based Attention for Image Captioning</vt:lpstr>
      <vt:lpstr>Motivation: To develop a fine-grained attention mechanism.</vt:lpstr>
      <vt:lpstr>Encoder-decoder framework</vt:lpstr>
      <vt:lpstr>Encoder-decoder framework</vt:lpstr>
      <vt:lpstr>Roadmap of the development of the attention mechanisms in image captioning</vt:lpstr>
      <vt:lpstr>Non-attention methods</vt:lpstr>
      <vt:lpstr>Non-attention methods</vt:lpstr>
      <vt:lpstr>Spatial attention mechanism</vt:lpstr>
      <vt:lpstr>Spatial attention mechanism </vt:lpstr>
      <vt:lpstr>Detection-based attention mechanism</vt:lpstr>
      <vt:lpstr>Detection-based attention mechanism</vt:lpstr>
      <vt:lpstr>Ours: Instance segmentation-based attention mechanism</vt:lpstr>
      <vt:lpstr>Ours: Instance segmentation-based attention mechanism</vt:lpstr>
      <vt:lpstr>Ours: Panoptic segmentation-based attention mechanism</vt:lpstr>
      <vt:lpstr>Ours: Panoptic segmentation-based attention mechanism</vt:lpstr>
      <vt:lpstr>Illustration of our method</vt:lpstr>
      <vt:lpstr>Feature extraction</vt:lpstr>
      <vt:lpstr>Model architecture</vt:lpstr>
      <vt:lpstr>Results</vt:lpstr>
      <vt:lpstr>Results</vt:lpstr>
      <vt:lpstr>Results</vt:lpstr>
      <vt:lpstr>Results</vt:lpstr>
      <vt:lpstr>References</vt:lpstr>
      <vt:lpstr>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Panoptic Segmentation-Based Attention for Image Captioning</dc:title>
  <cp:lastModifiedBy>choi jamie</cp:lastModifiedBy>
  <cp:revision>21</cp:revision>
  <dcterms:modified xsi:type="dcterms:W3CDTF">2019-12-02T12:30:10Z</dcterms:modified>
</cp:coreProperties>
</file>